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4" r:id="rId3"/>
    <p:sldId id="265" r:id="rId4"/>
    <p:sldId id="259" r:id="rId5"/>
    <p:sldId id="262" r:id="rId6"/>
    <p:sldId id="264" r:id="rId7"/>
    <p:sldId id="260" r:id="rId8"/>
    <p:sldId id="266" r:id="rId9"/>
    <p:sldId id="268" r:id="rId10"/>
    <p:sldId id="267" r:id="rId11"/>
    <p:sldId id="269" r:id="rId12"/>
    <p:sldId id="272" r:id="rId13"/>
    <p:sldId id="270" r:id="rId14"/>
    <p:sldId id="273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&#1048;&#1085;&#1082;&#1083;&#1102;&#1079;%20&#1086;&#1073;&#1088;&#1072;&#1079;&#1086;&#1074;&#1072;&#1085;&#1080;&#1077;\&#1051;&#1080;&#1089;&#1090;%20Microsoft%20Exce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Нозологические формы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30539632624393848"/>
          <c:y val="0.16300446257553053"/>
          <c:w val="0.6250719597550306"/>
          <c:h val="0.72088764946048411"/>
        </c:manualLayout>
      </c:layout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8.5531326446981293E-4"/>
                  <c:y val="-2.902822640736612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9D4-47A6-AD90-613249A3A0D3}"/>
                </c:ext>
              </c:extLst>
            </c:dLbl>
            <c:dLbl>
              <c:idx val="1"/>
              <c:layout>
                <c:manualLayout>
                  <c:x val="3.3897226108927248E-3"/>
                  <c:y val="-2.902822640736719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9D4-47A6-AD90-613249A3A0D3}"/>
                </c:ext>
              </c:extLst>
            </c:dLbl>
            <c:dLbl>
              <c:idx val="2"/>
              <c:layout>
                <c:manualLayout>
                  <c:x val="8.4585413037379913E-3"/>
                  <c:y val="-2.902822640736612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9D4-47A6-AD90-613249A3A0D3}"/>
                </c:ext>
              </c:extLst>
            </c:dLbl>
            <c:dLbl>
              <c:idx val="3"/>
              <c:layout>
                <c:manualLayout>
                  <c:x val="-3.8415259778454709E-4"/>
                  <c:y val="-8.708467922209944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9D4-47A6-AD90-613249A3A0D3}"/>
                </c:ext>
              </c:extLst>
            </c:dLbl>
            <c:dLbl>
              <c:idx val="4"/>
              <c:layout>
                <c:manualLayout>
                  <c:x val="4.6569272841039946E-3"/>
                  <c:y val="-8.70846792220983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9D4-47A6-AD90-613249A3A0D3}"/>
                </c:ext>
              </c:extLst>
            </c:dLbl>
            <c:dLbl>
              <c:idx val="5"/>
              <c:layout>
                <c:manualLayout>
                  <c:x val="7.2737548242332237E-3"/>
                  <c:y val="-2.902822640736612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9D4-47A6-AD90-613249A3A0D3}"/>
                </c:ext>
              </c:extLst>
            </c:dLbl>
            <c:dLbl>
              <c:idx val="6"/>
              <c:layout>
                <c:manualLayout>
                  <c:x val="4.5172354303641598E-3"/>
                  <c:y val="-5.805645281473225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9D4-47A6-AD90-613249A3A0D3}"/>
                </c:ext>
              </c:extLst>
            </c:dLbl>
            <c:dLbl>
              <c:idx val="7"/>
              <c:layout>
                <c:manualLayout>
                  <c:x val="5.8131767134877175E-4"/>
                  <c:y val="5.805645281473225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9D4-47A6-AD90-613249A3A0D3}"/>
                </c:ext>
              </c:extLst>
            </c:dLbl>
            <c:dLbl>
              <c:idx val="8"/>
              <c:layout>
                <c:manualLayout>
                  <c:x val="4.7599001362893592E-3"/>
                  <c:y val="-8.708467922209892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9D4-47A6-AD90-613249A3A0D3}"/>
                </c:ext>
              </c:extLst>
            </c:dLbl>
            <c:dLbl>
              <c:idx val="9"/>
              <c:layout>
                <c:manualLayout>
                  <c:x val="1.4506001211926612E-3"/>
                  <c:y val="2.902822640736612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9D4-47A6-AD90-613249A3A0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Лист1!$A$1:$A$11</c:f>
              <c:strCache>
                <c:ptCount val="11"/>
                <c:pt idx="0">
                  <c:v>ЗПР  </c:v>
                </c:pt>
                <c:pt idx="1">
                  <c:v>тяжелое нарушение речи</c:v>
                </c:pt>
                <c:pt idx="2">
                  <c:v>F70, F71</c:v>
                </c:pt>
                <c:pt idx="3">
                  <c:v>РАС</c:v>
                </c:pt>
                <c:pt idx="4">
                  <c:v>Нарушения ОДА</c:v>
                </c:pt>
                <c:pt idx="5">
                  <c:v>слабовидящие</c:v>
                </c:pt>
                <c:pt idx="6">
                  <c:v>F72, F73</c:v>
                </c:pt>
                <c:pt idx="7">
                  <c:v>слабослышашие</c:v>
                </c:pt>
                <c:pt idx="8">
                  <c:v>нарушение поведения</c:v>
                </c:pt>
                <c:pt idx="9">
                  <c:v>неслышащие</c:v>
                </c:pt>
                <c:pt idx="10">
                  <c:v>незрячие </c:v>
                </c:pt>
              </c:strCache>
            </c:strRef>
          </c:cat>
          <c:val>
            <c:numRef>
              <c:f>Лист1!$B$1:$B$11</c:f>
              <c:numCache>
                <c:formatCode>General</c:formatCode>
                <c:ptCount val="11"/>
                <c:pt idx="0">
                  <c:v>67221</c:v>
                </c:pt>
                <c:pt idx="1">
                  <c:v>60733</c:v>
                </c:pt>
                <c:pt idx="2">
                  <c:v>25330</c:v>
                </c:pt>
                <c:pt idx="3">
                  <c:v>1671</c:v>
                </c:pt>
                <c:pt idx="4">
                  <c:v>15437</c:v>
                </c:pt>
                <c:pt idx="5">
                  <c:v>7549</c:v>
                </c:pt>
                <c:pt idx="6">
                  <c:v>3963</c:v>
                </c:pt>
                <c:pt idx="7">
                  <c:v>3818</c:v>
                </c:pt>
                <c:pt idx="8">
                  <c:v>1337</c:v>
                </c:pt>
                <c:pt idx="9">
                  <c:v>1274</c:v>
                </c:pt>
                <c:pt idx="10">
                  <c:v>338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D4-47A6-AD90-613249A3A0D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971246655"/>
        <c:axId val="971401871"/>
      </c:barChart>
      <c:catAx>
        <c:axId val="97124665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71401871"/>
        <c:crosses val="autoZero"/>
        <c:auto val="1"/>
        <c:lblAlgn val="ctr"/>
        <c:lblOffset val="100"/>
        <c:noMultiLvlLbl val="0"/>
      </c:catAx>
      <c:valAx>
        <c:axId val="97140187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712466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C6118E-7F55-45C8-9103-86849698FCD4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78A1AC-5EC4-44CE-B108-BC0416BFD2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249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78A1AC-5EC4-44CE-B108-BC0416BFD2A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731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.Государственная политика в области здравоохранения реализуется на принципах обеспечения равенства прав граждан на получение безопасной, эффективной и качественной медицинской помощи; обеспечения гарантированного объема бесплатной медицинской помощи; доступности медицинской помощи; социальной ориентированности здравоохранения, направленной на удовлетворение потребностей, нужд населения и улучшение качества жизни (статья 4 Кодекса).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78A1AC-5EC4-44CE-B108-BC0416BFD2A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86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Во всем мире образование детей с ограниченными возможностями в развитии развернуто в сторону раннего вмешательства как наиболее гуманную и экономически эффективную, ресурсосберегающую технологию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78A1AC-5EC4-44CE-B108-BC0416BFD2A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964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CE85D8-68CC-41BF-8ED8-9A139937CD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D319927-AC12-4789-9B84-974A3C4C8E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9B4812-BF6B-469D-B0E7-CA5D18056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2C10C-FA8C-4BAC-A22A-EABCF519C678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E0143D-6144-4225-9671-E1E40506E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D4DA02-1226-40A6-82FC-734455BFD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EC14E-3857-4343-B9B9-E913F8BEF7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47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0F48A4-8D8B-42EC-80CD-54FE96658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6BCDF9-8285-447B-AC4A-8D2EE70790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FA438C-F83D-4260-9650-EF1090D62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2C10C-FA8C-4BAC-A22A-EABCF519C678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6F2B36-DC72-4A61-BBC9-8136FE222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5A3745-0C96-4D94-87FC-FB4C9CB25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EC14E-3857-4343-B9B9-E913F8BEF7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033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139F46C-0456-4E56-8075-36CAB8D53B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DF5D683-964A-4C4E-860F-EB9C9F852F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E01DE8-4E7E-4445-B712-DA1A2DC8B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2C10C-FA8C-4BAC-A22A-EABCF519C678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8EDA15-1C4F-4D52-B4F0-67BC661DB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C654F6-6C09-4C14-8DE5-17FCBE04C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EC14E-3857-4343-B9B9-E913F8BEF7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971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5FC902-C668-4B3F-9AEA-02B8985CF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A50665-D6E8-4B49-9393-94D5A7721A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9DC00B-76B7-4B4E-BC8C-FDAE6CDB1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2C10C-FA8C-4BAC-A22A-EABCF519C678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816E7E-4C47-4B5D-9AD5-86291AE6A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318356-1221-4F8F-B51E-1F8E92963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EC14E-3857-4343-B9B9-E913F8BEF7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600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8A01C0-D084-4C0C-8DE6-29C80393B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EBDDA83-2F31-4570-8ABB-93E0D5989F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5E5BAB-AE95-42D9-A31F-8BCBB2B95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2C10C-FA8C-4BAC-A22A-EABCF519C678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A1A663-66D8-41AA-8A73-83A26A7BE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B77701-8631-4423-9E36-0292745AA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EC14E-3857-4343-B9B9-E913F8BEF7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805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E8B1AF-30C1-40B3-8727-D6D0440F8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E74CF4-529A-43CE-AB6C-C909DF277F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75C71D6-5670-4918-B001-55BC33DAEB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75543E9-2265-43F7-81D7-7B4ADE773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2C10C-FA8C-4BAC-A22A-EABCF519C678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768E17-2A41-42E8-9CCE-686E15AB9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334B84C-77EA-4961-A94F-AFF5DDA6C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EC14E-3857-4343-B9B9-E913F8BEF7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660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0AC0DE-1203-4C3E-B4AD-502B0A253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79FFF67-C981-4F13-AE35-11496A6F7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9EA9703-734F-498D-BD32-76A6110CA4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6439A51-2159-44EE-9465-FBDA0C96C6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F2B4EC0-6FE3-4B8D-B6F6-3143C655F3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1971768-C01D-472F-86AD-624A12F9A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2C10C-FA8C-4BAC-A22A-EABCF519C678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C2135DC-602E-49B3-9114-B0DA88404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184A4B4-BAD3-4BF1-BE3A-79B9FBD99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EC14E-3857-4343-B9B9-E913F8BEF7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08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7B3FEF-D298-4894-97DB-5F9177A5A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DF66262-76C9-48A3-BF13-4480D7689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2C10C-FA8C-4BAC-A22A-EABCF519C678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CCCECD0-3E07-4729-99D4-4B9B1D99D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844541D-7EAB-4A44-B9F3-515E593B2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EC14E-3857-4343-B9B9-E913F8BEF7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181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64209DC-F436-40F1-9BD1-89C7136D6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2C10C-FA8C-4BAC-A22A-EABCF519C678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2E8F484-4055-43AE-AB41-2E8B6AE50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F39D998-48CE-4EEE-AEFD-E4C500B49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EC14E-3857-4343-B9B9-E913F8BEF7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617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72D7CF-8F85-4EDA-AD65-E9C11E3D8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C887EB-C10E-45C4-8663-3E005F45AE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C741CD9-6DDC-4D57-94BE-8F4E04EF7E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89A2F67-D56A-462F-BD8F-47DA5A0F8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2C10C-FA8C-4BAC-A22A-EABCF519C678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78390EC-0B9B-4411-B17A-DC3C96236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5A9CD5D-840F-4DEC-B5F0-EEDA88AA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EC14E-3857-4343-B9B9-E913F8BEF7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983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6D6D7D-A817-4A6A-A403-EDB112F99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0AA87F0-C3DD-4923-9213-709048E3C8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0B8DDD8-F524-4A4D-862B-BA63FCCCAF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5E5BC6-7FB2-4520-84FF-D56C5032E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2C10C-FA8C-4BAC-A22A-EABCF519C678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710A28D-BEA8-433A-8D80-E5E75B742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72B1748-23D3-48BE-84F2-7E43E28E8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EC14E-3857-4343-B9B9-E913F8BEF7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156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CAD990-634D-42D3-B4F1-C4C79C588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48588B5-E1FE-4FC3-9D43-27F833A100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D6A7E6-0CB9-41C1-B7EB-EAE0C98FA3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2C10C-FA8C-4BAC-A22A-EABCF519C678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57F658-4145-4FAC-851B-3FB30D114E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F348B1-0AA7-4071-89CA-4F49184610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EC14E-3857-4343-B9B9-E913F8BEF7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797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?term=Marjadi%20B%5BAuthor%5D" TargetMode="External"/><Relationship Id="rId2" Type="http://schemas.openxmlformats.org/officeDocument/2006/relationships/hyperlink" Target="https://www.adcet.edu.au/inclusive-teaching/specific-disabilities/health-condition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cbi.nlm.nih.gov/pmc/articles/PMC10002390/" TargetMode="External"/><Relationship Id="rId5" Type="http://schemas.openxmlformats.org/officeDocument/2006/relationships/hyperlink" Target="https://pubmed.ncbi.nlm.nih.gov/?term=Baker%20K%5BAuthor%5D" TargetMode="External"/><Relationship Id="rId4" Type="http://schemas.openxmlformats.org/officeDocument/2006/relationships/hyperlink" Target="https://pubmed.ncbi.nlm.nih.gov/?term=Flavel%20J%5BAuthor%5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FCC914-A325-41DA-BABF-81F7D41ED8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40279"/>
            <a:ext cx="9144000" cy="238002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b="1" dirty="0"/>
              <a:t> </a:t>
            </a:r>
            <a:br>
              <a:rPr lang="ru-RU" dirty="0"/>
            </a:br>
            <a:b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Медицинские аспекты </a:t>
            </a:r>
            <a:br>
              <a:rPr lang="ru-RU" sz="36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в инклюзивном образовании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341B4F9-B8A0-479A-80FF-E25C14BCC0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5148774"/>
            <a:ext cx="9519138" cy="1037437"/>
          </a:xfrm>
        </p:spPr>
        <p:txBody>
          <a:bodyPr>
            <a:normAutofit fontScale="92500" lnSpcReduction="10000"/>
          </a:bodyPr>
          <a:lstStyle/>
          <a:p>
            <a:r>
              <a:rPr lang="ru-RU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Мухамбетова</a:t>
            </a:r>
            <a:r>
              <a:rPr lang="ru-RU" sz="2600" i="1" dirty="0">
                <a:latin typeface="Arial" panose="020B0604020202020204" pitchFamily="34" charset="0"/>
                <a:cs typeface="Arial" panose="020B0604020202020204" pitchFamily="34" charset="0"/>
              </a:rPr>
              <a:t> Гульнар </a:t>
            </a:r>
            <a:r>
              <a:rPr lang="ru-RU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Амерзаевна</a:t>
            </a:r>
            <a:endParaRPr lang="ru-RU" sz="2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профессор кафедры нервных болезней </a:t>
            </a:r>
            <a:r>
              <a:rPr lang="ru-RU" sz="2100" dirty="0" err="1">
                <a:latin typeface="Arial" panose="020B0604020202020204" pitchFamily="34" charset="0"/>
                <a:cs typeface="Arial" panose="020B0604020202020204" pitchFamily="34" charset="0"/>
              </a:rPr>
              <a:t>КазНМУ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 им. С.Д. </a:t>
            </a:r>
            <a:r>
              <a:rPr lang="ru-RU" sz="2100" dirty="0" err="1">
                <a:latin typeface="Arial" panose="020B0604020202020204" pitchFamily="34" charset="0"/>
                <a:cs typeface="Arial" panose="020B0604020202020204" pitchFamily="34" charset="0"/>
              </a:rPr>
              <a:t>Асфендиярова</a:t>
            </a:r>
            <a:br>
              <a:rPr lang="ru-RU" dirty="0"/>
            </a:b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E035AF-A028-4EE1-A028-37B17230889E}"/>
              </a:ext>
            </a:extLst>
          </p:cNvPr>
          <p:cNvSpPr txBox="1"/>
          <p:nvPr/>
        </p:nvSpPr>
        <p:spPr>
          <a:xfrm>
            <a:off x="717453" y="323557"/>
            <a:ext cx="105648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cap="all" dirty="0">
                <a:latin typeface="Arial" panose="020B0604020202020204" pitchFamily="34" charset="0"/>
                <a:cs typeface="Arial" panose="020B0604020202020204" pitchFamily="34" charset="0"/>
              </a:rPr>
              <a:t>«СОВРЕМЕННЫЕ ТРЕНДЫ РАЗВИТИЯ исследовательского университета»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2A8CC7-00DA-4232-A49D-9698B8BFD956}"/>
              </a:ext>
            </a:extLst>
          </p:cNvPr>
          <p:cNvSpPr txBox="1"/>
          <p:nvPr/>
        </p:nvSpPr>
        <p:spPr>
          <a:xfrm>
            <a:off x="3108960" y="6186212"/>
            <a:ext cx="60491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Алматы, 21-22 февраля 2024 г.</a:t>
            </a:r>
          </a:p>
        </p:txBody>
      </p:sp>
    </p:spTree>
    <p:extLst>
      <p:ext uri="{BB962C8B-B14F-4D97-AF65-F5344CB8AC3E}">
        <p14:creationId xmlns:p14="http://schemas.microsoft.com/office/powerpoint/2010/main" val="1454122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E8A388-03E8-4938-AECD-26E65C1A9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2321"/>
          </a:xfrm>
        </p:spPr>
        <p:txBody>
          <a:bodyPr>
            <a:normAutofit/>
          </a:bodyPr>
          <a:lstStyle/>
          <a:p>
            <a:pPr algn="ctr"/>
            <a:r>
              <a:rPr lang="ru-RU" sz="3200" i="1" dirty="0">
                <a:latin typeface="Arial" panose="020B0604020202020204" pitchFamily="34" charset="0"/>
                <a:cs typeface="Arial" panose="020B0604020202020204" pitchFamily="34" charset="0"/>
              </a:rPr>
              <a:t>Профилактика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DEA309-1851-44CA-AF61-452D5FDA7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7996"/>
            <a:ext cx="10515600" cy="3742007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600" dirty="0"/>
              <a:t>Согласно Кодекса РК дети с ОПП, лица с  инвалидностью имеют право на доступ к инклюзивной, надлежащей и своевременной медицинской помощи¹. </a:t>
            </a:r>
          </a:p>
          <a:p>
            <a:pPr algn="just"/>
            <a:r>
              <a:rPr lang="ru-RU" sz="2600" dirty="0"/>
              <a:t>Правительством принимаются меры по развитию профилактической медицины. В стране внедрена национальная скрининговая программа, которой ежегодно охватывается около 2 млн. человек²</a:t>
            </a:r>
          </a:p>
          <a:p>
            <a:pPr algn="just"/>
            <a:r>
              <a:rPr lang="ru-RU" sz="2600" dirty="0"/>
              <a:t>Медицинский персонал должен знать специфические медицинские потребности лиц с инвалидностью. </a:t>
            </a:r>
          </a:p>
          <a:p>
            <a:pPr algn="just"/>
            <a:r>
              <a:rPr lang="ru-RU" sz="2600" dirty="0"/>
              <a:t>Важно проводить профилактическую работу для снижение вероятности развития у лиц с инвалидностью патологических состояний, связанных или не связанных с их заболеваниями, а также работа с членами их семей. </a:t>
            </a:r>
          </a:p>
          <a:p>
            <a:pPr algn="just"/>
            <a:endParaRPr lang="ru-RU" sz="2600" dirty="0"/>
          </a:p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1FBBC32-9B08-4712-BFF7-DFBD21AD9E22}"/>
              </a:ext>
            </a:extLst>
          </p:cNvPr>
          <p:cNvSpPr/>
          <p:nvPr/>
        </p:nvSpPr>
        <p:spPr>
          <a:xfrm>
            <a:off x="838200" y="6019604"/>
            <a:ext cx="10515600" cy="477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Самойлов Н.Г., </a:t>
            </a:r>
            <a:r>
              <a:rPr lang="ru-RU" sz="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Алёшичева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А.В. Современные представления об инклюзивном здравоохранении. ­­Инклюзивное здравоохранение, образование и здоровье личности в современном мире: сборник научных трудов.-Рязань: </a:t>
            </a:r>
            <a:r>
              <a:rPr lang="ru-RU" sz="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ОТСиОП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2020. -207 с.; 2. Статья о здоровье.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Комитет по правам инвалидов. Первоначальный доклад, представленный Казахстаном в соответствии со статьей 35 Конвенции, подлежавший представлению в 2017 году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. Доступно по ссылке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https://docstore.ohchr.org/SelfServices/FilesHandler.ashx?enc=6QkG1d%2FPPRiCAqhKb7yhsj2984V8b3r4UhA5qrPxZmiMSohe%2Bz9YWLKwpxHsjWXM0LP%2FFG%</a:t>
            </a:r>
            <a:endParaRPr lang="ru-RU" sz="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384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F90FCE-C85E-4A76-B4D3-06865D0C3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4019"/>
          </a:xfrm>
        </p:spPr>
        <p:txBody>
          <a:bodyPr>
            <a:normAutofit/>
          </a:bodyPr>
          <a:lstStyle/>
          <a:p>
            <a:pPr algn="ctr"/>
            <a:r>
              <a:rPr lang="ru-RU" sz="3200" i="1" dirty="0">
                <a:latin typeface="Arial" panose="020B0604020202020204" pitchFamily="34" charset="0"/>
                <a:cs typeface="Arial" panose="020B0604020202020204" pitchFamily="34" charset="0"/>
              </a:rPr>
              <a:t>Реабилитация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абилитация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761842-20C9-4105-A0C0-36A7950D01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9145"/>
            <a:ext cx="10515600" cy="5107818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В сфере здравоохранения проводится ранняя диагностика  для выявления нарушений психофизического развития детей. Правила организации скрининга разработаны в соответствии с подпунктом 1) статьи 5 Закона Республики Казахстан "О социальной и медико-педагогической коррекционной поддержке детей с ограниченными возможностями" и определяют порядок организации пренатального, неонатального, </a:t>
            </a:r>
            <a:r>
              <a:rPr lang="ru-RU" sz="2900" dirty="0" err="1">
                <a:latin typeface="Arial" panose="020B0604020202020204" pitchFamily="34" charset="0"/>
                <a:cs typeface="Arial" panose="020B0604020202020204" pitchFamily="34" charset="0"/>
              </a:rPr>
              <a:t>аудиологического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 скрининга новорожденных и детей раннего возраста, скрининга психофизического развития детей раннего возраста, офтальмологического скрининга недоношенных новорожденных в целях совершенствования профилактики врожденных и наследственных заболеваний у детей, снижения детской заболеваемости и инвалидности в Республике Казахстан.¹ 	Обеспечение ранней диагностики  и организации коррекционно-педагогической работы на максимально раннем этапе (в возрасте от 0 до 3-х). </a:t>
            </a:r>
          </a:p>
          <a:p>
            <a:pPr marL="0" indent="0" algn="just">
              <a:buNone/>
            </a:pP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	 Основными принципами реабилитации у  детей являются: раннее начало, комплексность, этапность, преемственность, последовательность, индивидуальный подход, активное участие пациента и родителей в реабилитационном процессе² </a:t>
            </a:r>
          </a:p>
          <a:p>
            <a:pPr marL="0" indent="0" algn="just">
              <a:buNone/>
            </a:pP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	Разрабатывать диагностические, реабилитационные и коррекционные программы с учетом сенсорного, двигательного, когнитивного и психоэмоционального состояния лиц с особыми образовательными потребностями;</a:t>
            </a:r>
          </a:p>
          <a:p>
            <a:pPr marL="0" indent="0" algn="just">
              <a:buNone/>
            </a:pP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	 Конвенция ООН о правах инвалидов, принятая Генеральной Ассамблеей ООН 13 декабря 2006 г., устанавливает международные обязательства государств в области реабилитации инвалидов и предусматривает осуществление мер по предоставлению инвалидам возможностей для достижения и сохранения максимальной независимости, реализации физических, умственных, социальных и профессиональных способностей и полного включения и вовлечения во все аспекты жизни общества путем организации, укрепления и расширения комплексных реабилитационных услуг и программ³.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EDEAB3-88C1-4474-8178-8F9E5160C12F}"/>
              </a:ext>
            </a:extLst>
          </p:cNvPr>
          <p:cNvSpPr txBox="1"/>
          <p:nvPr/>
        </p:nvSpPr>
        <p:spPr>
          <a:xfrm>
            <a:off x="838200" y="6302326"/>
            <a:ext cx="10373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1.«Правила организации скрининга» Приказ МЗ РК от 25.08.2021 № ҚР ДСМ-91; 2. </a:t>
            </a:r>
            <a:r>
              <a:rPr lang="ru-RU" sz="800" dirty="0" err="1">
                <a:latin typeface="Arial" panose="020B0604020202020204" pitchFamily="34" charset="0"/>
                <a:cs typeface="Arial" panose="020B0604020202020204" pitchFamily="34" charset="0"/>
              </a:rPr>
              <a:t>Батышева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Т.Т. и </a:t>
            </a:r>
            <a:r>
              <a:rPr lang="ru-RU" sz="800" dirty="0" err="1">
                <a:latin typeface="Arial" panose="020B0604020202020204" pitchFamily="34" charset="0"/>
                <a:cs typeface="Arial" panose="020B0604020202020204" pitchFamily="34" charset="0"/>
              </a:rPr>
              <a:t>соавт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. Реабилитация детей с поражением центральной нервной системы/ Российский вестник </a:t>
            </a:r>
            <a:r>
              <a:rPr lang="ru-RU" sz="800" dirty="0" err="1">
                <a:latin typeface="Arial" panose="020B0604020202020204" pitchFamily="34" charset="0"/>
                <a:cs typeface="Arial" panose="020B0604020202020204" pitchFamily="34" charset="0"/>
              </a:rPr>
              <a:t>перинатологии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и педиатрии, 2017; 62:(6) ; 3. О ратификации Конвенции о правах инвалидов Закон Республики Казахстан от 20 февраля 2015 года № 288-V ЗРК.</a:t>
            </a:r>
          </a:p>
          <a:p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943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F28822-367F-48E4-AE95-557E97903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6561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Факторы, ограничивающие доступ людей с инвалидностью к медицинским и социальным услугам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9AF6C5-E8F1-4692-BD9E-1CC6FB342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775" y="1280160"/>
            <a:ext cx="10944665" cy="507421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отсутствие физического доступа, включая транспортную доступность и/или территориальную близость учреждений здравоохранения, а также отсутствие пандусов, доступных весов и смотровых столов, недоступное лечебное и диагностическое оборудование (включая кресла для проведения инфузий, маммографы и рентгенологическое оборудование) в самих учреждениях здравоохранения; </a:t>
            </a:r>
          </a:p>
          <a:p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нехватка информационно-коммуникационных материалов (например, отсутствие материалов, написанных шрифтом Брайля, крупным шрифтом, простым языком и в виде иллюстраций; отсутствие сурдопереводчиков, отсутствие материалов для глухих людей и т.д.); </a:t>
            </a:r>
          </a:p>
          <a:p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отсутствие отдельных кабинетов для обсуждения медицинских и социальных вопросов конфиденциального характера; </a:t>
            </a:r>
          </a:p>
          <a:p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отсутствие дополнительного времени, ухода и внимательного отношения к потребностям людей с инвалидностью; </a:t>
            </a:r>
          </a:p>
          <a:p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отсутствие источников воды, унитазов, умывальников и туалетных комнат, отвечающих потребностям людей с инвалидностью; </a:t>
            </a:r>
          </a:p>
          <a:p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отсутствие осведомленности, информированности и знаний о потребностях людей с инвалидностью;</a:t>
            </a:r>
          </a:p>
          <a:p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негативное отношение медицинских и социальных работников, предрассудки и навязанная стигматизация; </a:t>
            </a:r>
          </a:p>
          <a:p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знаний и навыков, необходимых при взаимодействии с людьми с инвалидностью; </a:t>
            </a:r>
          </a:p>
          <a:p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отсутствие координации действий между поставщиками услуг; </a:t>
            </a:r>
          </a:p>
          <a:p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недостаточная подготовка медицинского персонала; </a:t>
            </a:r>
          </a:p>
          <a:p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нехватка финансирования, включая медицинское страхование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355877-BD25-4564-84B1-BEC3031102D4}"/>
              </a:ext>
            </a:extLst>
          </p:cNvPr>
          <p:cNvSpPr txBox="1"/>
          <p:nvPr/>
        </p:nvSpPr>
        <p:spPr>
          <a:xfrm>
            <a:off x="838200" y="6354375"/>
            <a:ext cx="1051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/>
              <a:t>Инклюзивные услуги здравоохранения для людей с инвалидностью </a:t>
            </a:r>
            <a:r>
              <a:rPr lang="en-US" sz="1200" dirty="0"/>
              <a:t>WHO (www.WHO.int), WHO: Disability and Rehabilitation Team.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023910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id="{C4B43774-3107-4FB6-B6E2-065D5AB74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080" y="911224"/>
            <a:ext cx="10515600" cy="5137883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70000"/>
              </a:lnSpc>
            </a:pP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Право на здоровье включает в себя доступ к жизненно важным программам охраны общественного здравоохранения и услугам реабилитации, включая уход в интернатах, уход по месту жительства и услуги по поддержке. </a:t>
            </a:r>
          </a:p>
          <a:p>
            <a:pPr algn="just">
              <a:lnSpc>
                <a:spcPct val="170000"/>
              </a:lnSpc>
            </a:pP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Обслуживание должно носить персонализированный и «личностно-ориентированный» характер и надлежащим образом учитывать весь спектр необходимых вспомогательных услуг (таких как, например, вспомогательные устройства, сестринское обслуживание, персональная помощь, временные услуги по уходу, реабилитация, возможности для активной деятельности и помощь по уходу). </a:t>
            </a:r>
          </a:p>
          <a:p>
            <a:pPr algn="just">
              <a:lnSpc>
                <a:spcPct val="170000"/>
              </a:lnSpc>
            </a:pP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Право на здоровье включает в себя предоставление доступа к базовым услугам здравоохранения и специализированным услугам реабилитации/</a:t>
            </a:r>
            <a:r>
              <a:rPr lang="ru-RU" i="1" dirty="0" err="1">
                <a:latin typeface="Arial" panose="020B0604020202020204" pitchFamily="34" charset="0"/>
                <a:cs typeface="Arial" panose="020B0604020202020204" pitchFamily="34" charset="0"/>
              </a:rPr>
              <a:t>абилитации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34459DB-F532-42C2-959B-A8DC77A9D201}"/>
              </a:ext>
            </a:extLst>
          </p:cNvPr>
          <p:cNvSpPr/>
          <p:nvPr/>
        </p:nvSpPr>
        <p:spPr>
          <a:xfrm>
            <a:off x="3455964" y="6385785"/>
            <a:ext cx="87360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Инклюзивные услуги здравоохранения для людей с инвалидностью </a:t>
            </a:r>
            <a:r>
              <a:rPr lang="en-US" sz="1200" dirty="0"/>
              <a:t>WHO (www.WHO.int), WHO: Disability and Rehabilitation Team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845673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D1BD27C-5B4E-42B6-B3CA-493DD1FA2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45920"/>
            <a:ext cx="10515600" cy="3742006"/>
          </a:xfrm>
        </p:spPr>
        <p:txBody>
          <a:bodyPr/>
          <a:lstStyle/>
          <a:p>
            <a:pPr algn="ctr"/>
            <a:r>
              <a:rPr lang="ru-RU" i="1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000510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F38BC002-6A11-45C4-9C65-B8E01A4B7D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7" t="31756" r="2984" b="16516"/>
          <a:stretch/>
        </p:blipFill>
        <p:spPr>
          <a:xfrm>
            <a:off x="4093701" y="42203"/>
            <a:ext cx="7484012" cy="25321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856955-2453-4E27-B19E-6F08032C1D60}"/>
              </a:ext>
            </a:extLst>
          </p:cNvPr>
          <p:cNvSpPr txBox="1"/>
          <p:nvPr/>
        </p:nvSpPr>
        <p:spPr>
          <a:xfrm>
            <a:off x="393895" y="2574388"/>
            <a:ext cx="11380763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fontAlgn="base">
              <a:buAutoNum type="arabicPeriod"/>
            </a:pPr>
            <a:r>
              <a:rPr lang="ru-RU" sz="1300" dirty="0"/>
              <a:t>проводить научные исследования на основе изучения процесса воспитания и обучения учащихся с особыми образовательными потребностями с использованием психолого-педагогических диагностических методик, применять методы научно-педагогических исследований при организации и проведении эмпирических и экспериментальных исследований и составлять рекомендации по внедрению в практик</a:t>
            </a:r>
          </a:p>
          <a:p>
            <a:pPr marL="342900" indent="-342900" algn="just" fontAlgn="base">
              <a:buAutoNum type="arabicPeriod"/>
            </a:pPr>
            <a:r>
              <a:rPr lang="ru-RU" sz="1300" dirty="0"/>
              <a:t>владеть критическим мышлением, основными методами и методологическим инструментарием исследований, осуществлять междисциплинарную связь инклюзивного образования с другими науками, обрабатывать, анализировать, синтезировать, интерпретировать научно-педагогическую и медико-психологическую информацию;</a:t>
            </a:r>
          </a:p>
          <a:p>
            <a:pPr marL="342900" indent="-342900" algn="just" fontAlgn="base">
              <a:buAutoNum type="arabicPeriod"/>
            </a:pPr>
            <a:r>
              <a:rPr lang="ru-RU" sz="1300" dirty="0"/>
              <a:t>реализовывать педагогический процесс на основе знаний дидактики и теории воспитания, осуществлять поиск новых подходов и методов для эффективного решения профессиональных задач в области обучения и воспитания в инклюзивной практике;</a:t>
            </a:r>
          </a:p>
          <a:p>
            <a:pPr marL="342900" indent="-342900" algn="just" fontAlgn="base">
              <a:buAutoNum type="arabicPeriod"/>
            </a:pPr>
            <a:r>
              <a:rPr lang="ru-RU" sz="1300" dirty="0"/>
              <a:t>организовать педагогический процесс в традиционной и дистанционной форме для лиц с заболеваниями нервной системы, с нарушениями зрительной, слуховой, интеллектуальной, двигательной сферы в условиях инклюзии на основании рекомендаций психолого-медико-педагогической комиссии c использованием современных технологий воспитания и обучения;</a:t>
            </a:r>
          </a:p>
          <a:p>
            <a:pPr marL="342900" indent="-342900" algn="just" fontAlgn="base">
              <a:buAutoNum type="arabicPeriod"/>
            </a:pPr>
            <a:r>
              <a:rPr lang="ru-RU" sz="1300" dirty="0"/>
              <a:t>управлять медико-педагогическим сопровождением инклюзивного образования на основе законодательно-правовых норм, международного опыта, понимания психологических аспектов управления, а также взаимодействовать с международными организациями по развитию инклюзивного образования в Республике Казахстан с применением иностранного языка, как средства общения в межкультурной, профессиональной и научной деятельности;</a:t>
            </a:r>
          </a:p>
          <a:p>
            <a:pPr marL="342900" indent="-342900" algn="just" fontAlgn="base">
              <a:buAutoNum type="arabicPeriod"/>
            </a:pPr>
            <a:r>
              <a:rPr lang="ru-RU" sz="1300" dirty="0"/>
              <a:t>осуществлять медико-педагогическое сопровождение на основе соблюдения гуманизма, нравственной культуры и этических норм, с использованием технологий социальной адаптации и навыков межличностной коммуникации, в соответствии с требованиями профессиональной этики;</a:t>
            </a:r>
          </a:p>
          <a:p>
            <a:pPr marL="342900" indent="-342900" algn="just" fontAlgn="base">
              <a:buAutoNum type="arabicPeriod"/>
            </a:pPr>
            <a:r>
              <a:rPr lang="ru-RU" sz="1300" dirty="0"/>
              <a:t>Разрабатывать диагностические, реабилитационные и коррекционные программы с учетом сенсорного, двигательного, когнитивного и психоэмоционального состояния лиц с особыми образовательными потребностями на основании рекомендаций психолого-медико-педагогической комиссии в рамках образовательного процесса;</a:t>
            </a:r>
          </a:p>
          <a:p>
            <a:pPr algn="just" fontAlgn="base"/>
            <a:r>
              <a:rPr lang="ru-RU" sz="1300" dirty="0"/>
              <a:t>Далее…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47438A-1049-446A-A577-22031973DC40}"/>
              </a:ext>
            </a:extLst>
          </p:cNvPr>
          <p:cNvSpPr txBox="1"/>
          <p:nvPr/>
        </p:nvSpPr>
        <p:spPr>
          <a:xfrm>
            <a:off x="614287" y="2166425"/>
            <a:ext cx="3169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Модель выпускника</a:t>
            </a:r>
          </a:p>
        </p:txBody>
      </p:sp>
    </p:spTree>
    <p:extLst>
      <p:ext uri="{BB962C8B-B14F-4D97-AF65-F5344CB8AC3E}">
        <p14:creationId xmlns:p14="http://schemas.microsoft.com/office/powerpoint/2010/main" val="3097527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113D603-882C-425E-AAFA-BD5D04E14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945" y="953427"/>
            <a:ext cx="10515600" cy="5123815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Инклюзивное образование для детей с ограниченными возможностями – это государственная система по созданию условий для включения детей с ограниченными возможностями в образовательный процесс, которая предполагает межведомственное взаимодействие систем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 образования,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здравоохранения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 социальной защиты</a:t>
            </a:r>
          </a:p>
          <a:p>
            <a:pPr marL="0" indent="0" algn="just">
              <a:buNone/>
            </a:pPr>
            <a:r>
              <a:rPr lang="ru-RU" i="1" dirty="0"/>
              <a:t>	</a:t>
            </a:r>
          </a:p>
          <a:p>
            <a:pPr marL="0" indent="0" algn="just">
              <a:buNone/>
            </a:pPr>
            <a:r>
              <a:rPr lang="ru-RU" i="1" dirty="0"/>
              <a:t>	Инклюзивное образование - процесс, обеспечивающий равный доступ к образованию для всех обучающихся с учетом особых образовательных потребностей и индивидуальных возможностей.</a:t>
            </a:r>
          </a:p>
          <a:p>
            <a:pPr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673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43161E-C65D-4133-9DC3-A1A0139BE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6223"/>
          </a:xfrm>
        </p:spPr>
        <p:txBody>
          <a:bodyPr>
            <a:normAutofit/>
          </a:bodyPr>
          <a:lstStyle/>
          <a:p>
            <a:r>
              <a:rPr lang="ru-RU" sz="3200" i="1" dirty="0">
                <a:latin typeface="Arial" panose="020B0604020202020204" pitchFamily="34" charset="0"/>
                <a:cs typeface="Arial" panose="020B0604020202020204" pitchFamily="34" charset="0"/>
              </a:rPr>
              <a:t>Инклюзивное образование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28FF68-10C0-4C6F-B2B2-70413315B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1348"/>
            <a:ext cx="10515600" cy="5065615"/>
          </a:xfrm>
        </p:spPr>
        <p:txBody>
          <a:bodyPr>
            <a:normAutofit fontScale="85000" lnSpcReduction="2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dirty="0"/>
              <a:t>Обучающиеся с особыми образовательными потребностями - лица, которые испытывают постоянные или временные потребности в специальных условиях для получения образования соответствующего уровня и дополнительного образования.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/>
              <a:t>Обучающийся с ограниченными возможностями (ОВ) - физическое лицо, имеющее недостатки в физическом и (или) психологическом развитии, подтверждённые специальной (психолого-медико-педагогической) комиссией и препятствующие получению образования без создания специальных условий.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/>
              <a:t>дети со специфическими трудностями в обучении, поведенческими и эмоциональными проблемами. Специфические трудности у учащихся с сохранным интеллектом проявляются при усвоении отдельных учебных навыков: письма, чтения, счета (смешанное специфическое расстройство психологического развития: </a:t>
            </a:r>
            <a:r>
              <a:rPr lang="ru-RU" dirty="0" err="1"/>
              <a:t>дисграфия</a:t>
            </a:r>
            <a:r>
              <a:rPr lang="ru-RU" dirty="0"/>
              <a:t>, дислексия, </a:t>
            </a:r>
            <a:r>
              <a:rPr lang="ru-RU" dirty="0" err="1"/>
              <a:t>дискалькулия</a:t>
            </a:r>
            <a:r>
              <a:rPr lang="ru-RU" dirty="0"/>
              <a:t>, СДВГ)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/>
              <a:t>дети, у которых возникают особые образовательные потребности в силу экономических, языковых, культурных различий</a:t>
            </a:r>
          </a:p>
          <a:p>
            <a:pPr algn="just"/>
            <a:endParaRPr lang="ru-RU" dirty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7317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EDBF52-6C91-483C-9D11-2FCF0EF24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5035"/>
          </a:xfrm>
        </p:spPr>
        <p:txBody>
          <a:bodyPr>
            <a:normAutofit/>
          </a:bodyPr>
          <a:lstStyle/>
          <a:p>
            <a:r>
              <a:rPr lang="ru-RU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Актуальность темы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C4BC430B-0D28-4F73-9F87-EE475D22F1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6816822"/>
              </p:ext>
            </p:extLst>
          </p:nvPr>
        </p:nvGraphicFramePr>
        <p:xfrm>
          <a:off x="1211580" y="2774315"/>
          <a:ext cx="9768840" cy="371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9780">
                  <a:extLst>
                    <a:ext uri="{9D8B030D-6E8A-4147-A177-3AD203B41FA5}">
                      <a16:colId xmlns:a16="http://schemas.microsoft.com/office/drawing/2014/main" val="2082980329"/>
                    </a:ext>
                  </a:extLst>
                </a:gridCol>
                <a:gridCol w="2120118">
                  <a:extLst>
                    <a:ext uri="{9D8B030D-6E8A-4147-A177-3AD203B41FA5}">
                      <a16:colId xmlns:a16="http://schemas.microsoft.com/office/drawing/2014/main" val="1566877356"/>
                    </a:ext>
                  </a:extLst>
                </a:gridCol>
                <a:gridCol w="2321170">
                  <a:extLst>
                    <a:ext uri="{9D8B030D-6E8A-4147-A177-3AD203B41FA5}">
                      <a16:colId xmlns:a16="http://schemas.microsoft.com/office/drawing/2014/main" val="3702540522"/>
                    </a:ext>
                  </a:extLst>
                </a:gridCol>
                <a:gridCol w="3277772">
                  <a:extLst>
                    <a:ext uri="{9D8B030D-6E8A-4147-A177-3AD203B41FA5}">
                      <a16:colId xmlns:a16="http://schemas.microsoft.com/office/drawing/2014/main" val="1649120199"/>
                    </a:ext>
                  </a:extLst>
                </a:gridCol>
              </a:tblGrid>
              <a:tr h="370840"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Возрастной период</a:t>
                      </a: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Данные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8824536"/>
                  </a:ext>
                </a:extLst>
              </a:tr>
              <a:tr h="236806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абс.ч</a:t>
                      </a:r>
                      <a:r>
                        <a:rPr lang="ru-RU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детей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%, от общ. </a:t>
                      </a:r>
                      <a:r>
                        <a:rPr lang="ru-RU" sz="1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</a:t>
                      </a:r>
                      <a:r>
                        <a:rPr lang="ru-RU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детей с 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8872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ранний возраст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0-3 лет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69710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дошкольный </a:t>
                      </a:r>
                    </a:p>
                    <a:p>
                      <a:pPr algn="ctr"/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3-5 лет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56727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0188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школьный </a:t>
                      </a:r>
                    </a:p>
                    <a:p>
                      <a:pPr algn="ctr"/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6-18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137434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6311079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среди детей школьного возраста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2222060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школьный </a:t>
                      </a:r>
                    </a:p>
                    <a:p>
                      <a:pPr algn="ctr"/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16-18 лет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11942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223206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11-15 лет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46848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598268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6-10 лет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78644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300129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CB472FE-1ACA-4FC8-B6D3-EDDD35077651}"/>
              </a:ext>
            </a:extLst>
          </p:cNvPr>
          <p:cNvSpPr txBox="1"/>
          <p:nvPr/>
        </p:nvSpPr>
        <p:spPr>
          <a:xfrm>
            <a:off x="464819" y="1280160"/>
            <a:ext cx="110988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	По данным областных и городских ПМПК на 01.01.2024 год было учтено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203717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детей с ограниченными возможностями (ОВ). 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	В стране в 2023 году в сравнении с 2022 годом отмечается увеличение количества детей с особыми образовательными потребностями (ООП) на 15573 детей или 8,3%.</a:t>
            </a:r>
          </a:p>
        </p:txBody>
      </p:sp>
    </p:spTree>
    <p:extLst>
      <p:ext uri="{BB962C8B-B14F-4D97-AF65-F5344CB8AC3E}">
        <p14:creationId xmlns:p14="http://schemas.microsoft.com/office/powerpoint/2010/main" val="2204683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9B324E-DE8D-45C2-92AA-70947F1A7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911" y="365125"/>
            <a:ext cx="10748889" cy="1325563"/>
          </a:xfrm>
        </p:spPr>
        <p:txBody>
          <a:bodyPr>
            <a:normAutofit/>
          </a:bodyPr>
          <a:lstStyle/>
          <a:p>
            <a:r>
              <a:rPr lang="ru-RU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Медицинские аспекты: нозологическая принадлежность</a:t>
            </a:r>
            <a:endParaRPr lang="ru-RU" sz="2800" dirty="0"/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0053C519-813E-4782-89BA-580F95C7B3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1207097"/>
              </p:ext>
            </p:extLst>
          </p:nvPr>
        </p:nvGraphicFramePr>
        <p:xfrm>
          <a:off x="838199" y="1927274"/>
          <a:ext cx="10022059" cy="4375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1135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AC1796-02E0-4493-B805-E37FB1C83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900" b="1" i="1" dirty="0">
                <a:latin typeface="Arial" panose="020B0604020202020204" pitchFamily="34" charset="0"/>
                <a:cs typeface="Arial" panose="020B0604020202020204" pitchFamily="34" charset="0"/>
              </a:rPr>
              <a:t>Медицинские аспекты в </a:t>
            </a:r>
            <a:r>
              <a:rPr lang="ru-RU" sz="29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иклюзивном</a:t>
            </a:r>
            <a:r>
              <a:rPr lang="ru-RU" sz="2900" b="1" i="1" dirty="0">
                <a:latin typeface="Arial" panose="020B0604020202020204" pitchFamily="34" charset="0"/>
                <a:cs typeface="Arial" panose="020B0604020202020204" pitchFamily="34" charset="0"/>
              </a:rPr>
              <a:t> образование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B8DA78-4B05-44BB-A572-D4BE72FA6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205705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укрепление здоровья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медицинская помощь,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профилактика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реабилитация/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абилитация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5706D2-C125-4A3E-BD8E-7A2D46B5FCA8}"/>
              </a:ext>
            </a:extLst>
          </p:cNvPr>
          <p:cNvSpPr txBox="1"/>
          <p:nvPr/>
        </p:nvSpPr>
        <p:spPr>
          <a:xfrm>
            <a:off x="838201" y="4028733"/>
            <a:ext cx="10515599" cy="193899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Государственная политика в области здравоохранения реализуется на принципах обеспечения равенства прав граждан на получение безопасной, эффективной и качественной медицинской помощи; обеспечения гарантированного объема бесплатной медицинской помощи; доступности медицинской помощи; социальной ориентированности здравоохранения, направленной на удовлетворение потребностей, нужд населения и улучшение качества жизни (статья 4 Кодекса РК).</a:t>
            </a:r>
          </a:p>
        </p:txBody>
      </p:sp>
    </p:spTree>
    <p:extLst>
      <p:ext uri="{BB962C8B-B14F-4D97-AF65-F5344CB8AC3E}">
        <p14:creationId xmlns:p14="http://schemas.microsoft.com/office/powerpoint/2010/main" val="1250615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4EE889-5496-404E-9474-21BF46DF9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Укрепление здоровья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C6CA63-1514-4B73-9312-95D9386993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В системе здравоохранения необходимо  учитывать потенциал здоровья лиц с инвалидностью, ООП, ОВ развивать меры по укреплению здоровья.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Важно побуждать лиц с инвалидностью и членов их семей к активным действиям по поддержанию хорошего состояния здоровья.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Смещение акцента с лечебно-диагностического направления к сохранению и укреплению здоровья позволит осуществлять более полный контроль над факторами риска, связанными с заболеваниями.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Повысить уровень информированности лиц с инвалидностью, ООП, ОВ о важности поддержания здорового образа жизни, режима питания и физической активности.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Улучшить энергетические и нейрофизиологические особенности лиц с ООП для повышения адаптивности, стрессоустойчивости, улучшения когнитивных функций.</a:t>
            </a: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4B0184-1E06-40BB-92A2-60B25D4B1820}"/>
              </a:ext>
            </a:extLst>
          </p:cNvPr>
          <p:cNvSpPr txBox="1"/>
          <p:nvPr/>
        </p:nvSpPr>
        <p:spPr>
          <a:xfrm>
            <a:off x="717452" y="6288258"/>
            <a:ext cx="10636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Самойлов Н.Г.,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Алёшичева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А.В. Современные представления об инклюзивном здравоохранении. ­­Инклюзивное здравоохранение, образование и здоровье личности в современном мире: сборник научных трудов.-Рязань: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ОТСиОП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, 2020. -207 с.</a:t>
            </a:r>
          </a:p>
        </p:txBody>
      </p:sp>
    </p:spTree>
    <p:extLst>
      <p:ext uri="{BB962C8B-B14F-4D97-AF65-F5344CB8AC3E}">
        <p14:creationId xmlns:p14="http://schemas.microsoft.com/office/powerpoint/2010/main" val="14767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47486A-AC60-490F-B66F-89CBB9BFA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0118"/>
          </a:xfrm>
        </p:spPr>
        <p:txBody>
          <a:bodyPr>
            <a:normAutofit/>
          </a:bodyPr>
          <a:lstStyle/>
          <a:p>
            <a:pPr algn="ctr"/>
            <a:r>
              <a:rPr lang="ru-RU" sz="3200" i="1" dirty="0">
                <a:latin typeface="Arial" panose="020B0604020202020204" pitchFamily="34" charset="0"/>
                <a:cs typeface="Arial" panose="020B0604020202020204" pitchFamily="34" charset="0"/>
              </a:rPr>
              <a:t>Медицинская помощь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04B95A-F149-45E4-8A87-9CFB72E5E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4394"/>
            <a:ext cx="10515600" cy="4432569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Широкий спектр состояний здоровья может влиять на учебу учащихся, результаты оценивания и посещаемость занятий: эпилепсия, астма, диабет, заболевания почек/сердца и т.д. - состояния, которые могут быть на протяжении всей жизни либо эпизодическими, непредсказуемыми.</a:t>
            </a: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Готовность медицинского персонала к своевременной диагностике факторов, снижающих  уровень здоровья детей с ООП и ОВ, оказывать медицинскую помощь, мультидисциплинарный мониторинг с учетом его возраста, заболевания, развития</a:t>
            </a:r>
            <a:r>
              <a:rPr lang="ru-RU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 1,2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Точность и уважение необходимы при записи и передаче личной информации в рекомендательных письмах или отчетах о случаях заболевания³</a:t>
            </a:r>
          </a:p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BD29405-AD6F-4A82-BE00-938F1CE91A2E}"/>
              </a:ext>
            </a:extLst>
          </p:cNvPr>
          <p:cNvSpPr/>
          <p:nvPr/>
        </p:nvSpPr>
        <p:spPr>
          <a:xfrm>
            <a:off x="838200" y="6256239"/>
            <a:ext cx="10515600" cy="1007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Самойлов Н.Г., </a:t>
            </a:r>
            <a:r>
              <a:rPr lang="ru-RU" sz="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Алёшичева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А.В. Современные представления об инклюзивном здравоохранении. ­­Инклюзивное здравоохранение, образование и здоровье личности в современном мире: сборник научных трудов.-Рязань: </a:t>
            </a:r>
            <a:r>
              <a:rPr lang="ru-RU" sz="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ОТСиОП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2020. -207 с.2. Состояние здоровья.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https://www.adcet.edu.au/inclusive-teaching/specific-disabilities/health-conditions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; 3.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Br.Marjadi</a:t>
            </a:r>
            <a:r>
              <a:rPr lang="en-US" sz="800" baseline="30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J.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Flavel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K.Baker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, et all. Twelve Tips for Inclusive Practice in Healthcare Settings. -</a:t>
            </a:r>
            <a:r>
              <a:rPr lang="en-US" sz="800" u="sng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Int J Environ Res Public Health.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2023 Mar; 20(5): 4657.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5402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</TotalTime>
  <Words>1950</Words>
  <Application>Microsoft Office PowerPoint</Application>
  <PresentationFormat>Широкоэкранный</PresentationFormat>
  <Paragraphs>121</Paragraphs>
  <Slides>14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Тема Office</vt:lpstr>
      <vt:lpstr>            Медицинские аспекты  в инклюзивном образовании </vt:lpstr>
      <vt:lpstr>Презентация PowerPoint</vt:lpstr>
      <vt:lpstr>Презентация PowerPoint</vt:lpstr>
      <vt:lpstr>Инклюзивное образование</vt:lpstr>
      <vt:lpstr>Актуальность темы</vt:lpstr>
      <vt:lpstr>Медицинские аспекты: нозологическая принадлежность</vt:lpstr>
      <vt:lpstr>Медицинские аспекты в иклюзивном образование</vt:lpstr>
      <vt:lpstr>Укрепление здоровья</vt:lpstr>
      <vt:lpstr>Медицинская помощь</vt:lpstr>
      <vt:lpstr>Профилактика</vt:lpstr>
      <vt:lpstr>Реабилитация/абилитация</vt:lpstr>
      <vt:lpstr>Факторы, ограничивающие доступ людей с инвалидностью к медицинским и социальным услугам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Медицинские аспекты в инклюзивном образовании</dc:title>
  <dc:creator>admin</dc:creator>
  <cp:lastModifiedBy>admin</cp:lastModifiedBy>
  <cp:revision>56</cp:revision>
  <dcterms:created xsi:type="dcterms:W3CDTF">2024-02-19T15:27:09Z</dcterms:created>
  <dcterms:modified xsi:type="dcterms:W3CDTF">2024-02-21T03:41:53Z</dcterms:modified>
</cp:coreProperties>
</file>